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43" r:id="rId3"/>
    <p:sldId id="342" r:id="rId4"/>
    <p:sldId id="341" r:id="rId5"/>
    <p:sldId id="344" r:id="rId6"/>
    <p:sldId id="347" r:id="rId7"/>
    <p:sldId id="346" r:id="rId8"/>
    <p:sldId id="345" r:id="rId9"/>
    <p:sldId id="348" r:id="rId10"/>
    <p:sldId id="349" r:id="rId11"/>
    <p:sldId id="350" r:id="rId12"/>
    <p:sldId id="35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1" autoAdjust="0"/>
    <p:restoredTop sz="94660"/>
  </p:normalViewPr>
  <p:slideViewPr>
    <p:cSldViewPr showGuides="1">
      <p:cViewPr varScale="1">
        <p:scale>
          <a:sx n="71" d="100"/>
          <a:sy n="71" d="100"/>
        </p:scale>
        <p:origin x="100" y="356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29.jp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3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747464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09F73A-C1E8-C027-B178-EF2EB31EA30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비전 센서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프로그램 작동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0CC9096-6557-F13E-AF15-AC4CE093DBCF}"/>
              </a:ext>
            </a:extLst>
          </p:cNvPr>
          <p:cNvSpPr txBox="1"/>
          <p:nvPr/>
        </p:nvSpPr>
        <p:spPr>
          <a:xfrm>
            <a:off x="6324600" y="2144301"/>
            <a:ext cx="2906693" cy="398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j-lt"/>
                <a:ea typeface="굴림" panose="020B0600000101010101" pitchFamily="50" charset="-127"/>
              </a:rPr>
              <a:t>Festo SBSI Vision Sensor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9D2B87-ECA8-F7CA-9B04-BEEE57BA8238}"/>
              </a:ext>
            </a:extLst>
          </p:cNvPr>
          <p:cNvSpPr txBox="1"/>
          <p:nvPr/>
        </p:nvSpPr>
        <p:spPr>
          <a:xfrm>
            <a:off x="6324600" y="2816932"/>
            <a:ext cx="52202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dirty="0"/>
              <a:t>비전 센서를 활용해</a:t>
            </a:r>
            <a:br>
              <a:rPr lang="ko-KR" altLang="en-US" sz="1600" dirty="0"/>
            </a:br>
            <a:r>
              <a:rPr lang="ko-KR" altLang="en-US" sz="1600" dirty="0"/>
              <a:t>색 대비 기반의 불량 여부 검출 수행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ko-KR" altLang="en-US" sz="1600" dirty="0"/>
              <a:t>제품의 외형 또는 특정 포인트의 명암 차이를 분석하여</a:t>
            </a:r>
            <a:br>
              <a:rPr lang="ko-KR" altLang="en-US" sz="1600" dirty="0"/>
            </a:br>
            <a:r>
              <a:rPr lang="ko-KR" altLang="en-US" sz="1600" dirty="0"/>
              <a:t>기준에서 벗어난 경우를 자동으로 감지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간단한 설정만으로 빠르고 안정적인 검사 가능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5D1DF0-C9D9-6957-251E-5D95425AA7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180" y="2141059"/>
            <a:ext cx="5575570" cy="391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EC7E1-851B-A9AE-B268-026F1C1C3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8950104C-9A26-5558-202E-B1845DC40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783159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9D6BC579-B1A4-5D27-D658-C2254DD3AD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CFAE4CCD-59B7-9F37-2F28-997988A7B28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2078FE3-592D-46AA-5346-A642277B78C0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02AA28-5028-9018-02DB-E8F568F65472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6117E1-017D-42CB-4005-85FC54E51A10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9608E8-5A10-DEBC-C156-B7F821B9FC79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2EC6E635-A19A-2C32-DE56-806FB4DE1A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A50030-C016-F1AB-9433-C79F088C5596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A710A3-7F88-66CB-4738-31D639C86E1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-MES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스크린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F1F03679-CB4F-53D7-C1E5-6301E32ED4E2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6706CC-9192-514C-1A36-5EB0E0186471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5BC6E-22A1-4769-E3FE-AAAAA2AACCA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EF1B3F86-E9A0-9684-E762-1F25AF8B80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2DBD755-EFA5-E40E-F320-9E0F99E6C4E0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7BC96737-4C03-404C-B9E4-CCB23BDF8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B600AD11-8FF4-A1DD-3B13-73CBE3F7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8" name="그림 17" descr="텍스트, 스크린샷, 폰트, 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963E059-C5B0-F3C2-F46F-2304CBAF42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56" y="2105954"/>
            <a:ext cx="2433021" cy="4304877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4B84E7-FFD5-9D33-1FC6-CA6838722E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1" y="2113281"/>
            <a:ext cx="2441608" cy="4321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FDA30C-47D8-A5AE-3B32-8D92300D99F8}"/>
              </a:ext>
            </a:extLst>
          </p:cNvPr>
          <p:cNvSpPr txBox="1"/>
          <p:nvPr/>
        </p:nvSpPr>
        <p:spPr>
          <a:xfrm>
            <a:off x="685571" y="2207013"/>
            <a:ext cx="5541295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ko-KR" altLang="en-US" b="1" dirty="0"/>
              <a:t>실시간 공정 데이터 기반 분석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96C1E-6E1D-3496-64BF-4DDAA06AC80B}"/>
              </a:ext>
            </a:extLst>
          </p:cNvPr>
          <p:cNvSpPr txBox="1"/>
          <p:nvPr/>
        </p:nvSpPr>
        <p:spPr>
          <a:xfrm>
            <a:off x="685572" y="2802362"/>
            <a:ext cx="53137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dirty="0"/>
              <a:t>실 공정 시간을 </a:t>
            </a:r>
            <a:r>
              <a:rPr lang="en-US" altLang="ko-KR" sz="1600" dirty="0"/>
              <a:t>PLC</a:t>
            </a:r>
            <a:r>
              <a:rPr lang="ko-KR" altLang="en-US" sz="1600" dirty="0"/>
              <a:t>로부터 수신하여</a:t>
            </a:r>
            <a:br>
              <a:rPr lang="ko-KR" altLang="en-US" sz="1600" dirty="0"/>
            </a:br>
            <a:r>
              <a:rPr lang="en-US" altLang="ko-KR" sz="1600" dirty="0"/>
              <a:t>Firebase</a:t>
            </a:r>
            <a:r>
              <a:rPr lang="ko-KR" altLang="en-US" sz="1600" dirty="0"/>
              <a:t>에 저장한 뒤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앱에서 작동 시간 및 가동률을 시각적으로 확인 가능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공정 현황 파악 및 설비 효율 관리에 활용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9019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562D2-CD73-57F2-A773-5D1DDF9D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582323CB-811F-496C-DFFF-AA9001DC0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18" y="-793906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ED24A9ED-CC1C-4A72-6A72-A55B09283E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C128F9E2-0B48-FF82-F402-0A3B4F2DEA3A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85AEF4-C698-DCC1-4E26-BEC4259FC240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06FE7F-9EFE-2FBC-BC17-0AB444923A7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FF1837-C80E-2878-B148-C28A95D5F6B0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F7F12C-A412-631C-C695-D5320AFD28F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D6AAAB5D-0AC4-BEAC-8F69-E6C546883B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3E2C63-0BD9-E098-1127-4964D676993C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8E568C-C702-7DBF-7A1A-7A7DC026065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</a:t>
              </a: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FireBase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연동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ECCC4790-1DB5-DDF1-7661-0CBF837BCBA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557259-DB40-A5A3-132A-CE906D750D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F7B0A-5096-A682-2952-FEB1B6E84A55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116F9487-C6AF-E029-3863-F7CAFE04F9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66A4033-A1BF-74AC-8B1D-0AE80CECDEB2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7A806AAB-EA31-B712-5869-161C162DE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64112E27-6BBE-B840-14AF-6CE62BEF8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D139E1C-0580-AB62-9ABF-65DD59332B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687" y="2195980"/>
            <a:ext cx="7376189" cy="38681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0320F6-D169-C9DB-A467-B8D97847AF16}"/>
              </a:ext>
            </a:extLst>
          </p:cNvPr>
          <p:cNvSpPr txBox="1"/>
          <p:nvPr/>
        </p:nvSpPr>
        <p:spPr>
          <a:xfrm>
            <a:off x="8285378" y="2212030"/>
            <a:ext cx="3590316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b="1" dirty="0"/>
              <a:t>Firebase</a:t>
            </a:r>
            <a:r>
              <a:rPr lang="ko-KR" altLang="en-US" b="1" dirty="0"/>
              <a:t>연동으로 공정시간기록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47EB22-F1B4-F02A-A6D8-DA76DA088852}"/>
              </a:ext>
            </a:extLst>
          </p:cNvPr>
          <p:cNvSpPr txBox="1"/>
          <p:nvPr/>
        </p:nvSpPr>
        <p:spPr>
          <a:xfrm>
            <a:off x="8292244" y="2835651"/>
            <a:ext cx="3528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dirty="0"/>
              <a:t>공정 데이터를 </a:t>
            </a:r>
            <a:r>
              <a:rPr lang="en-US" altLang="ko-KR" sz="1600" dirty="0"/>
              <a:t>Firebase </a:t>
            </a:r>
            <a:r>
              <a:rPr lang="en-US" altLang="ko-KR" sz="1600" dirty="0" err="1"/>
              <a:t>Firestore</a:t>
            </a:r>
            <a:r>
              <a:rPr lang="ko-KR" altLang="en-US" sz="1600" dirty="0"/>
              <a:t>에 실시간 기록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ko-KR" altLang="en-US" sz="1600" dirty="0"/>
              <a:t>주문 정보와 함께 저장되어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생산 이력과 공정 흐름을 통합 관리할 수 있음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저장된 데이터는 </a:t>
            </a:r>
            <a:r>
              <a:rPr lang="en-US" altLang="ko-KR" sz="1600" dirty="0"/>
              <a:t>MES </a:t>
            </a:r>
            <a:r>
              <a:rPr lang="ko-KR" altLang="en-US" sz="1600" dirty="0"/>
              <a:t>시스템 내</a:t>
            </a:r>
            <a:br>
              <a:rPr lang="ko-KR" altLang="en-US" sz="1600" dirty="0"/>
            </a:br>
            <a:r>
              <a:rPr lang="ko-KR" altLang="en-US" sz="1600" dirty="0"/>
              <a:t>공정 분석 및 시각화에 활용되며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MES</a:t>
            </a:r>
            <a:r>
              <a:rPr lang="ko-KR" altLang="en-US" sz="1600" dirty="0"/>
              <a:t>의 핵심 데이터 저장소 역할을 수행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0489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910F-64A9-5CE4-7A6C-7A02AE50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839DBB3-56E0-C2C7-4F0C-27B6798A4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148E8474-0A04-B87E-A9EE-717288BFA0DD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754E88-91FC-A498-006B-E3D74F64565E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153B92-A19E-CB3E-15E8-9D751F10025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2D0BA1-C82E-238F-1CCD-386A26AF0058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9935BE-35AD-DCC4-37AC-33B902CDFD4C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689647C-C48B-7F86-1B3E-DE232D4A99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960194-B474-3A09-BEF1-B833B0EC9077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B560E9-14DF-5FAE-6061-6CC9593430B6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-MES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실시간 공정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A8361BD6-3987-687C-BD01-CC9CE8FFD439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D5AA3-2DC2-D8B6-C605-B8FA12B597FA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CB231-B004-61F7-B20F-049232B709F5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8F2641B9-C4F0-72C0-BDCE-9CF799184B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C64DB8-EE89-6E88-2B23-E8A4AA63D5A7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D6B94112-B6DC-85F0-C9D0-2C0925549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DCF2E10D-7B90-12C3-C918-659F52FB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 descr="텍스트, 스크린샷, 상징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8DF24B-E827-AA57-DEB7-75D0ED8FC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2118200"/>
            <a:ext cx="1780489" cy="39566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F8032-6ACF-5EA1-B365-E64EC542D3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806" y="2150429"/>
            <a:ext cx="3437339" cy="392441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BF0E60-4DE8-FE78-0A07-6E6ED865CAC9}"/>
              </a:ext>
            </a:extLst>
          </p:cNvPr>
          <p:cNvSpPr/>
          <p:nvPr/>
        </p:nvSpPr>
        <p:spPr>
          <a:xfrm>
            <a:off x="4304917" y="3952978"/>
            <a:ext cx="612068" cy="23358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6638C-CC8E-FBB5-816C-A2543B03B2EE}"/>
              </a:ext>
            </a:extLst>
          </p:cNvPr>
          <p:cNvSpPr txBox="1"/>
          <p:nvPr/>
        </p:nvSpPr>
        <p:spPr>
          <a:xfrm>
            <a:off x="7374402" y="2125735"/>
            <a:ext cx="3590316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b="1" dirty="0"/>
              <a:t>MES </a:t>
            </a:r>
            <a:r>
              <a:rPr lang="ko-KR" altLang="en-US" b="1" dirty="0"/>
              <a:t>실시간 공정 시뮬레이션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27811A-B982-43EC-0B81-29EE181E7476}"/>
              </a:ext>
            </a:extLst>
          </p:cNvPr>
          <p:cNvSpPr txBox="1"/>
          <p:nvPr/>
        </p:nvSpPr>
        <p:spPr>
          <a:xfrm>
            <a:off x="7381267" y="2749356"/>
            <a:ext cx="38878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dirty="0"/>
              <a:t>실제 자동화 라인의 공정 흐름을</a:t>
            </a:r>
            <a:br>
              <a:rPr lang="ko-KR" altLang="en-US" sz="1600" dirty="0"/>
            </a:br>
            <a:r>
              <a:rPr lang="ko-KR" altLang="en-US" sz="1600" dirty="0"/>
              <a:t>어플리케이션 화면에서 시각적으로 표현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ko-KR" altLang="en-US" sz="1600" dirty="0"/>
              <a:t>각 설비의 동작 상태는</a:t>
            </a:r>
            <a:br>
              <a:rPr lang="ko-KR" altLang="en-US" sz="1600" dirty="0"/>
            </a:br>
            <a:r>
              <a:rPr lang="en-US" altLang="ko-KR" sz="1600" dirty="0"/>
              <a:t>PLC</a:t>
            </a:r>
            <a:r>
              <a:rPr lang="ko-KR" altLang="en-US" sz="1600" dirty="0"/>
              <a:t>의 </a:t>
            </a:r>
            <a:r>
              <a:rPr lang="en-US" altLang="ko-KR" sz="1600" dirty="0"/>
              <a:t>M </a:t>
            </a:r>
            <a:r>
              <a:rPr lang="ko-KR" altLang="en-US" sz="1600" dirty="0"/>
              <a:t>비트 값을 기반으로 실시간 반영되며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MES </a:t>
            </a:r>
            <a:r>
              <a:rPr lang="ko-KR" altLang="en-US" sz="1600" dirty="0"/>
              <a:t>시스템 내 공정 시뮬레이션 화면과 연결됨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사용자는 실제 작동 상태를 모바일에서</a:t>
            </a:r>
            <a:br>
              <a:rPr lang="ko-KR" altLang="en-US" sz="1600" dirty="0"/>
            </a:br>
            <a:r>
              <a:rPr lang="ko-KR" altLang="en-US" sz="1600" dirty="0"/>
              <a:t>한눈에 확인하고</a:t>
            </a:r>
            <a:r>
              <a:rPr lang="en-US" altLang="ko-KR" sz="1600" dirty="0"/>
              <a:t>, </a:t>
            </a:r>
            <a:r>
              <a:rPr lang="ko-KR" altLang="en-US" sz="1600" dirty="0"/>
              <a:t>공정 흐름을 직관적으로 파악 가능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2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4A888-975A-0EAF-A9A0-5CF7C417D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9081F31C-9B2D-D7F4-E7E2-F39B0891B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724" y="-653492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AC85DEF-FDE1-B226-E41D-89BE8808C4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73F06E8B-FD60-6ED9-5BBE-6F3DC336C3DE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F86E57-7C78-2C4D-25A6-06C054D076D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50E607-869E-05E1-4EFE-9B0AB9D14E0C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131D12-63CC-CCAC-D2B7-5FC1B7101780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90FC8B-D670-CBBC-B063-E7C6ABD07940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E76460A-CA13-2523-7F17-C442631806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584451-A3B7-093C-7D02-A8B1EA707CC7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2493D3-B817-58E5-3F49-3A03CDDB9D17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비전 센서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설치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작동화면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8F8EDFAD-0FAA-BFC9-84B4-B8098D2A6346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A7BFAC-B8D6-85A3-8F38-E0ED61C42AB0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411A3-2227-2EA2-D36C-6897C12CFDED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06BA58AE-669F-C8CE-BD16-61D7BE168A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EAD60B-36AF-BC0F-C73C-E16CCA1E27DD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5C093552-284D-9F36-6E34-3798ED1CE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398315F4-01ED-9539-01CD-14E0617E7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BD4045D-BDDD-2487-F911-CB3C3CF2F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08" y="2019114"/>
            <a:ext cx="4137748" cy="4137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E19D54-9B65-7FDB-77F8-E10BBD7907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088" y="2024737"/>
            <a:ext cx="4137748" cy="41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9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6BAA-ACB9-5C58-47FC-ACD4CB35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33C3442A-856F-FDA3-F434-EB698408F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724" y="-653492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2EBF8390-CF3C-2024-5B9E-94AFD704E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E04CE687-D9E2-A6A6-C682-753C605DF843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30453B-499B-8DF1-8156-D1DF689922C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AD6E18-0514-A019-C7CC-89FB4AC5CA59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74A760-B80B-E3C0-7BE1-998038083DC0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0A41A6-649A-0115-41A4-76930E902DF4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1E158FB-8EDF-D9E8-5764-165207D5BE9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3E0C5F-DA69-9304-58A9-87C19625DD1E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CD782F-E121-D516-6330-579EF797C126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비전 센서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-PC,PLC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연결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D2DBD58-B870-BCDB-BD48-BA3FBC04D772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D19F1F-3FCF-287A-580C-EC2E05294562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D72E4-FBB2-8572-EF08-31BAA5FC6D83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5D96667A-BD3C-46BE-FC6B-4027AA1374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C2F45822-F934-59F7-8D28-5ECD039EE143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00EA3ECA-10C1-7BB1-F689-564EDFDB2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B74CE623-52BC-25FF-730B-23E5BEF95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65343B1-E5DB-DC4E-C424-49B7AE19D45B}"/>
              </a:ext>
            </a:extLst>
          </p:cNvPr>
          <p:cNvSpPr txBox="1"/>
          <p:nvPr/>
        </p:nvSpPr>
        <p:spPr>
          <a:xfrm>
            <a:off x="6324600" y="2144301"/>
            <a:ext cx="2906693" cy="398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굴림" panose="020B0600000101010101" pitchFamily="50" charset="-127"/>
              </a:rPr>
              <a:t>PLC-PC-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+mj-lt"/>
                <a:ea typeface="굴림" panose="020B0600000101010101" pitchFamily="50" charset="-127"/>
              </a:rPr>
              <a:t>비전센서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j-lt"/>
                <a:ea typeface="굴림" panose="020B0600000101010101" pitchFamily="50" charset="-127"/>
              </a:rPr>
              <a:t> 연결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A2B6FA-D911-2506-89EE-72DFB3CE33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325" y="2290641"/>
            <a:ext cx="5322076" cy="348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BFAE1-5522-4012-470D-B223B327630F}"/>
              </a:ext>
            </a:extLst>
          </p:cNvPr>
          <p:cNvSpPr txBox="1"/>
          <p:nvPr/>
        </p:nvSpPr>
        <p:spPr>
          <a:xfrm>
            <a:off x="6324600" y="2816932"/>
            <a:ext cx="522029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/>
              <a:t>Python </a:t>
            </a:r>
            <a:r>
              <a:rPr lang="ko-KR" altLang="en-US" sz="1600" dirty="0"/>
              <a:t>기반의 </a:t>
            </a:r>
            <a:r>
              <a:rPr lang="en-US" altLang="ko-KR" sz="1600" dirty="0"/>
              <a:t>Flask </a:t>
            </a:r>
            <a:r>
              <a:rPr lang="ko-KR" altLang="en-US" sz="1600" dirty="0"/>
              <a:t>서버를 활용하여</a:t>
            </a:r>
            <a:br>
              <a:rPr lang="ko-KR" altLang="en-US" sz="1600" dirty="0"/>
            </a:br>
            <a:r>
              <a:rPr lang="en-US" altLang="ko-KR" sz="1600" dirty="0"/>
              <a:t>PLC, PC, </a:t>
            </a:r>
            <a:r>
              <a:rPr lang="ko-KR" altLang="en-US" sz="1600" dirty="0"/>
              <a:t>비전센서 간의 통신 구조 구성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en-US" altLang="ko-KR" sz="1600" dirty="0"/>
              <a:t>PLC</a:t>
            </a:r>
            <a:r>
              <a:rPr lang="ko-KR" altLang="en-US" sz="1600" dirty="0"/>
              <a:t>에서 트리거 신호 수신 →</a:t>
            </a:r>
            <a:br>
              <a:rPr lang="ko-KR" altLang="en-US" sz="1600" dirty="0"/>
            </a:br>
            <a:r>
              <a:rPr lang="en-US" altLang="ko-KR" sz="1600" dirty="0"/>
              <a:t>PC</a:t>
            </a:r>
            <a:r>
              <a:rPr lang="ko-KR" altLang="en-US" sz="1600" dirty="0"/>
              <a:t>에서 </a:t>
            </a:r>
            <a:r>
              <a:rPr lang="en-US" altLang="ko-KR" sz="1600" dirty="0"/>
              <a:t>Flask </a:t>
            </a:r>
            <a:r>
              <a:rPr lang="ko-KR" altLang="en-US" sz="1600" dirty="0"/>
              <a:t>서버가 센서 데이터 처리 →</a:t>
            </a:r>
            <a:br>
              <a:rPr lang="ko-KR" altLang="en-US" sz="1600" dirty="0"/>
            </a:br>
            <a:r>
              <a:rPr lang="ko-KR" altLang="en-US" sz="1600" dirty="0"/>
              <a:t>비전센서 결과 분석 후 다시 </a:t>
            </a:r>
            <a:r>
              <a:rPr lang="en-US" altLang="ko-KR" sz="1600" dirty="0"/>
              <a:t>PLC</a:t>
            </a:r>
            <a:r>
              <a:rPr lang="ko-KR" altLang="en-US" sz="1600" dirty="0"/>
              <a:t>로 전송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ko-KR" altLang="en-US" sz="1600" dirty="0"/>
              <a:t>공정 자동화 흐름 내 실시간 비전 검사 연결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단순 제어를 넘어서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유연한 데이터 처리와 응답 가능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226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226EA-16E2-037E-6561-8F54CD950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737B608A-FF87-12B7-5274-37DC1A24D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500694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F7486E04-0C37-27D2-C3D1-18EF560375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5361F01-88EA-304A-204C-16D618D3F445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F5A614-033B-B6BA-697A-1FD4C710437F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3AB219-C7D2-7D54-E19C-4F051C1E852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F6A274-65B2-C4C0-C118-0F086B9C508E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82FE48-A399-E8F4-8525-E9F509020FE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3841FC0-4C86-BD34-64EA-BA40018E778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1264CD-4B0A-4DF1-2533-E4E1E11622B0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505C13-2701-3A9D-E3F7-2AFF4950BB89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연동방식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4FDBAF23-DD33-73A9-4856-397825E487C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10EDC2-B059-35D6-EBB8-11133DF0E25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79307-0331-58A9-2AEE-858EB7ADCBD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14AD4267-B6EA-E759-4D8C-DCB82F6079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6CC6B96-49B3-06A4-8056-0D3893EBBFE1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A3AA5B5-6446-716A-FBAC-FF0BECA31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F00543C9-A25E-D3E4-25B6-C8ED41DC5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DD0759D-8F48-9B28-E94C-A4F3EDB2E6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700" y="2166639"/>
            <a:ext cx="3860092" cy="3799486"/>
          </a:xfrm>
          <a:prstGeom prst="rect">
            <a:avLst/>
          </a:prstGeom>
        </p:spPr>
      </p:pic>
      <p:sp>
        <p:nvSpPr>
          <p:cNvPr id="29" name="TextBox 1">
            <a:extLst>
              <a:ext uri="{FF2B5EF4-FFF2-40B4-BE49-F238E27FC236}">
                <a16:creationId xmlns:a16="http://schemas.microsoft.com/office/drawing/2014/main" id="{AEF03B92-8FB3-2CED-D179-37D71B6361D6}"/>
              </a:ext>
            </a:extLst>
          </p:cNvPr>
          <p:cNvSpPr txBox="1"/>
          <p:nvPr/>
        </p:nvSpPr>
        <p:spPr>
          <a:xfrm>
            <a:off x="4347647" y="2928306"/>
            <a:ext cx="6795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buNone/>
            </a:pPr>
            <a:r>
              <a:rPr lang="ko-KR" altLang="en-US" sz="1600" dirty="0">
                <a:latin typeface="+mn-lt"/>
              </a:rPr>
              <a:t>어플리케이션 개발과 외부 시스템 연동 담당</a:t>
            </a:r>
            <a:r>
              <a:rPr lang="en-US" altLang="ko-KR" sz="1600" dirty="0">
                <a:latin typeface="+mn-lt"/>
              </a:rPr>
              <a:t>.</a:t>
            </a:r>
            <a:br>
              <a:rPr lang="en-US" altLang="ko-KR" sz="1600" dirty="0">
                <a:latin typeface="+mn-lt"/>
              </a:rPr>
            </a:br>
            <a:r>
              <a:rPr lang="en-US" altLang="ko-KR" sz="1600" dirty="0">
                <a:latin typeface="+mn-lt"/>
              </a:rPr>
              <a:t>PLC, Python </a:t>
            </a:r>
            <a:r>
              <a:rPr lang="ko-KR" altLang="en-US" sz="1600" dirty="0">
                <a:latin typeface="+mn-lt"/>
              </a:rPr>
              <a:t>서버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비전 센서</a:t>
            </a:r>
            <a:r>
              <a:rPr lang="en-US" altLang="ko-KR" sz="1600" dirty="0">
                <a:latin typeface="+mn-lt"/>
              </a:rPr>
              <a:t>, CCTV</a:t>
            </a:r>
            <a:r>
              <a:rPr lang="ko-KR" altLang="en-US" sz="1600" dirty="0">
                <a:latin typeface="+mn-lt"/>
              </a:rPr>
              <a:t>와의 실시간 연결 구현</a:t>
            </a:r>
            <a:r>
              <a:rPr lang="en-US" altLang="ko-KR" sz="1600" dirty="0">
                <a:latin typeface="+mn-lt"/>
              </a:rPr>
              <a:t>.</a:t>
            </a:r>
          </a:p>
          <a:p>
            <a:pPr>
              <a:buNone/>
            </a:pPr>
            <a:r>
              <a:rPr lang="ko-KR" altLang="en-US" sz="1600" dirty="0">
                <a:latin typeface="+mn-lt"/>
              </a:rPr>
              <a:t>각 장비의 데이터를 수집하고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공정 상태를 제어하며</a:t>
            </a:r>
            <a:br>
              <a:rPr lang="ko-KR" altLang="en-US" sz="1600" dirty="0">
                <a:latin typeface="+mn-lt"/>
              </a:rPr>
            </a:br>
            <a:r>
              <a:rPr lang="ko-KR" altLang="en-US" sz="1600" dirty="0">
                <a:latin typeface="+mn-lt"/>
              </a:rPr>
              <a:t>사용자에게 시각적으로 정보를 제공하는 구조 설계</a:t>
            </a:r>
            <a:r>
              <a:rPr lang="en-US" altLang="ko-KR" sz="1600" dirty="0">
                <a:latin typeface="+mn-lt"/>
              </a:rPr>
              <a:t>.</a:t>
            </a:r>
          </a:p>
          <a:p>
            <a:r>
              <a:rPr lang="ko-KR" altLang="en-US" sz="1600" dirty="0">
                <a:latin typeface="+mn-lt"/>
              </a:rPr>
              <a:t>시스템 간 통합과 효율적인 공정 관리</a:t>
            </a:r>
            <a:r>
              <a:rPr lang="en-US" altLang="ko-KR" sz="1600" dirty="0">
                <a:latin typeface="+mn-lt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EB5CE1-7FB5-F7AF-DF99-ADE54500062D}"/>
              </a:ext>
            </a:extLst>
          </p:cNvPr>
          <p:cNvSpPr txBox="1"/>
          <p:nvPr/>
        </p:nvSpPr>
        <p:spPr>
          <a:xfrm>
            <a:off x="4347647" y="2406176"/>
            <a:ext cx="6170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어플리케이션을 중심으로 한 시스템 연동 구조</a:t>
            </a:r>
          </a:p>
        </p:txBody>
      </p:sp>
    </p:spTree>
    <p:extLst>
      <p:ext uri="{BB962C8B-B14F-4D97-AF65-F5344CB8AC3E}">
        <p14:creationId xmlns:p14="http://schemas.microsoft.com/office/powerpoint/2010/main" val="47631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06367-D7E0-6117-508A-72602B5CA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9CB9B988-E01C-9799-3437-4C9D6B0C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" y="-719351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AE892AA2-1F80-BEB4-F5E6-4515A38E25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EF7E1622-44F5-94B6-2122-C0416136A39C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B9D50D8-446F-ED63-4279-A4772AF5C60B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80451-2A39-FE93-468C-6EFF16A4C239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4A1C4E-1EC6-15F2-A899-AD5AA14F7140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244D63-FF4D-11F9-ED06-9323D994A88F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A6C2FEF7-F2A3-842D-E24B-0E754CA7BE3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42A741-4CC2-5031-5DE3-51405E0E2490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A4E55C-A4FE-9054-2433-15262462E223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홈스크린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</a:t>
              </a:r>
              <a:r>
                <a:rPr lang="ko-KR" altLang="en-US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메인스크린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87780881-7E1A-AB29-5656-0654F2F3DE4B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B32E23-F10C-B407-BF55-0141BC496DB4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8486F2-61AD-F224-E6C7-8D0E1E31B29A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350E9582-1766-66F3-6E79-DA1FAC0CDF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078E0EF-7000-BB8C-90B0-A1D0BD8FDD8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8D7FB6BE-6631-0BB1-2FA7-A353CF36D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7E1F5C27-641E-DC76-ACA8-00D9C10B9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B697A37-DBE9-42A2-4FCE-3EF9318CF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87" y="2080246"/>
            <a:ext cx="2366657" cy="4240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521800-6ED1-D83E-FE57-F2DB1D7813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3847" y="2080246"/>
            <a:ext cx="2409856" cy="4293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A05251-B6F8-9915-FEDB-3F598D5D2548}"/>
              </a:ext>
            </a:extLst>
          </p:cNvPr>
          <p:cNvSpPr txBox="1"/>
          <p:nvPr/>
        </p:nvSpPr>
        <p:spPr>
          <a:xfrm>
            <a:off x="530659" y="2165640"/>
            <a:ext cx="4342549" cy="398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b="1" dirty="0"/>
              <a:t>HRD-NET</a:t>
            </a:r>
            <a:r>
              <a:rPr lang="ko-KR" altLang="en-US" b="1" dirty="0"/>
              <a:t>을 참고한 메인 </a:t>
            </a:r>
            <a:r>
              <a:rPr lang="en-US" altLang="ko-KR" b="1" dirty="0"/>
              <a:t>UI </a:t>
            </a:r>
            <a:r>
              <a:rPr lang="ko-KR" altLang="en-US" b="1" dirty="0"/>
              <a:t>설계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D052C-623F-9FD3-3878-31965CBD3654}"/>
              </a:ext>
            </a:extLst>
          </p:cNvPr>
          <p:cNvSpPr txBox="1"/>
          <p:nvPr/>
        </p:nvSpPr>
        <p:spPr>
          <a:xfrm>
            <a:off x="530659" y="2838271"/>
            <a:ext cx="52202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dirty="0"/>
              <a:t>어플리케이션의 홈 화면은</a:t>
            </a:r>
            <a:br>
              <a:rPr lang="ko-KR" altLang="en-US" sz="1600" dirty="0"/>
            </a:br>
            <a:r>
              <a:rPr lang="ko-KR" altLang="en-US" sz="1600" dirty="0"/>
              <a:t>고용노동부 </a:t>
            </a:r>
            <a:r>
              <a:rPr lang="en-US" altLang="ko-KR" sz="1600" dirty="0"/>
              <a:t>HRD-Net </a:t>
            </a:r>
            <a:r>
              <a:rPr lang="ko-KR" altLang="en-US" sz="1600" dirty="0"/>
              <a:t>어플 </a:t>
            </a:r>
            <a:r>
              <a:rPr lang="en-US" altLang="ko-KR" sz="1600" dirty="0"/>
              <a:t>UI</a:t>
            </a:r>
            <a:r>
              <a:rPr lang="ko-KR" altLang="en-US" sz="1600" dirty="0"/>
              <a:t>를 참고하여 구성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ko-KR" altLang="en-US" sz="1600" dirty="0"/>
              <a:t>사용자에게 익숙한 화면 구성과 아이콘 배치를 적용해</a:t>
            </a:r>
            <a:br>
              <a:rPr lang="ko-KR" altLang="en-US" sz="1600" dirty="0"/>
            </a:br>
            <a:r>
              <a:rPr lang="ko-KR" altLang="en-US" sz="1600" dirty="0"/>
              <a:t>기능별 접근성을 높이고 직관적인 사용 흐름을 설계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주요 기능은 메인 화면과 선택 버튼으로 구분하여</a:t>
            </a:r>
            <a:br>
              <a:rPr lang="ko-KR" altLang="en-US" sz="1600" dirty="0"/>
            </a:br>
            <a:r>
              <a:rPr lang="ko-KR" altLang="en-US" sz="1600" dirty="0"/>
              <a:t>불량품 이미지</a:t>
            </a:r>
            <a:r>
              <a:rPr lang="en-US" altLang="ko-KR" sz="1600" dirty="0"/>
              <a:t>, CCTV, PLC </a:t>
            </a:r>
            <a:r>
              <a:rPr lang="ko-KR" altLang="en-US" sz="1600" dirty="0"/>
              <a:t>제어 등의 주요 기능에</a:t>
            </a:r>
            <a:br>
              <a:rPr lang="ko-KR" altLang="en-US" sz="1600" dirty="0"/>
            </a:br>
            <a:r>
              <a:rPr lang="ko-KR" altLang="en-US" sz="1600" dirty="0"/>
              <a:t>빠르게 접근할 수 있도록 구현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6342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CA83-CA47-0585-4DCF-ADE389DDB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2086DD01-4122-0AEC-B62A-B360CBECD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783159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A3F3DF83-CBCF-107C-2927-2131A0136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7631EDA0-DFF1-D31A-4489-EE217AB283A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FCE32D-5929-3BD4-38C3-32040C3690B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1FB5BC-E0A4-AB40-5E51-24956F1AA91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3F45B7-AC1F-5DF7-88EC-B4AA31D5D8E3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F16DFF-092C-2415-5C62-404BA224E24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EA300CC-7FC4-0809-D66F-AA8ED11653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D0CFF9-609B-7997-B55E-3505DE01E6EB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57396D-A332-61E7-F182-711B8FCA983B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-PLC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제어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B910DF5B-270F-57CE-08C5-FEA30FF4413A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A701F-EB05-443D-AF4C-54C94C4325CC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95C15-05B0-6BBE-4781-82DF3BCED31A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4DEABBA8-D824-89AE-4928-F8B1EC847A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118162-6D95-517E-D6B2-A4B4550FDEB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D597D257-3F0F-B41A-56EC-C7A1F9C2C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93EECE4C-474D-F57F-5479-E0C81340C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64632EB-9300-E480-905F-6B32B95718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9923" y="2044820"/>
            <a:ext cx="2377275" cy="42498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998670-B0D0-FE4C-EFC0-58B75221B3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66" y="2031788"/>
            <a:ext cx="2412268" cy="43070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5725AF-9C92-6101-2344-44DF680E3F40}"/>
              </a:ext>
            </a:extLst>
          </p:cNvPr>
          <p:cNvSpPr txBox="1"/>
          <p:nvPr/>
        </p:nvSpPr>
        <p:spPr>
          <a:xfrm>
            <a:off x="685571" y="2207013"/>
            <a:ext cx="5541295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b="1" dirty="0"/>
              <a:t>PLC </a:t>
            </a:r>
            <a:r>
              <a:rPr lang="ko-KR" altLang="en-US" b="1" dirty="0"/>
              <a:t>연결 설정 및 제어 </a:t>
            </a:r>
            <a:r>
              <a:rPr lang="en-US" altLang="ko-KR" b="1" dirty="0"/>
              <a:t>UI </a:t>
            </a:r>
            <a:r>
              <a:rPr lang="ko-KR" altLang="en-US" b="1" dirty="0"/>
              <a:t>구성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9D2FFF-B280-18B2-8CB8-AF9448384F89}"/>
              </a:ext>
            </a:extLst>
          </p:cNvPr>
          <p:cNvSpPr txBox="1"/>
          <p:nvPr/>
        </p:nvSpPr>
        <p:spPr>
          <a:xfrm>
            <a:off x="685572" y="2802362"/>
            <a:ext cx="53137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/>
              <a:t>Python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mcprotocol</a:t>
            </a:r>
            <a:r>
              <a:rPr lang="ko-KR" altLang="en-US" sz="1600" dirty="0"/>
              <a:t>을 활용해 </a:t>
            </a:r>
            <a:r>
              <a:rPr lang="en-US" altLang="ko-KR" sz="1600" dirty="0"/>
              <a:t>PLC</a:t>
            </a:r>
            <a:r>
              <a:rPr lang="ko-KR" altLang="en-US" sz="1600" dirty="0"/>
              <a:t>와 통신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앱 설정 화면에서 </a:t>
            </a:r>
            <a:r>
              <a:rPr lang="en-US" altLang="ko-KR" sz="1600" dirty="0"/>
              <a:t>Flask </a:t>
            </a:r>
            <a:r>
              <a:rPr lang="ko-KR" altLang="en-US" sz="1600" dirty="0"/>
              <a:t>서버 주소 및 </a:t>
            </a:r>
            <a:r>
              <a:rPr lang="en-US" altLang="ko-KR" sz="1600" dirty="0"/>
              <a:t>PLC IP</a:t>
            </a:r>
            <a:r>
              <a:rPr lang="ko-KR" altLang="en-US" sz="1600" dirty="0"/>
              <a:t>를 입력하면</a:t>
            </a:r>
            <a:br>
              <a:rPr lang="ko-KR" altLang="en-US" sz="1600" dirty="0"/>
            </a:br>
            <a:r>
              <a:rPr lang="ko-KR" altLang="en-US" sz="1600" dirty="0"/>
              <a:t>실시간 제어 기능 사용 가능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다양한 자동화 장비를 직접 제어하거나 상태 확인 가능하도록 구성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316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FD21A-2C9F-1434-ADA9-1C0B2B4D8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1992B772-5D4A-34B0-0428-0FBCF4956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833" y="-719351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95AB694B-6F0B-0719-8310-5534B8628E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6955B1F-0BE5-777F-16F1-7EA41CB95DC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61897A-0B3E-9D28-1ADE-E7840B372F1E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C4D843-A14D-E7FB-DC56-903F20119D52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9BD1E6-FAE7-EBCA-3A8D-D119E2FC7FE6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7512A8-0386-C483-918D-687B3A1D35A0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D8B1455-BF84-BB8E-98C7-48C0F423685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D0D767-6EF6-2D0C-668B-FF9F0F1FAA26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80D4E1-3E72-011C-1A82-1F9011A3DF4D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-CCTV,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비전카메라 불량 파일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80E6852F-E300-0FD5-316E-9366D2D1FC4F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51B1A3-D8F0-56B2-C53A-53F03DA317B4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D0F90-2FAB-B5F4-7F00-8F7F4F926D21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65DA76B-C132-1A74-FD14-FAC11E4B7E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B14CC27-6281-73A7-870C-752FF671FB0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E1667B7F-0FF4-3F60-0BBC-1BB51AE5E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4C1013CB-B46C-9076-7BA5-D40A88001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DC14347-1CD4-E06D-765D-6638603296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1" y="2063523"/>
            <a:ext cx="2409856" cy="42755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ADBBD7-4907-4430-E366-D527FF718E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050658"/>
            <a:ext cx="2340260" cy="4262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2A12F4-F416-9703-51CE-857FEE5ACA60}"/>
              </a:ext>
            </a:extLst>
          </p:cNvPr>
          <p:cNvSpPr txBox="1"/>
          <p:nvPr/>
        </p:nvSpPr>
        <p:spPr>
          <a:xfrm>
            <a:off x="5955304" y="2050492"/>
            <a:ext cx="5541295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ko-KR" altLang="en-US" b="1" dirty="0"/>
              <a:t>앱에서 </a:t>
            </a:r>
            <a:r>
              <a:rPr lang="en-US" altLang="ko-KR" b="1" dirty="0"/>
              <a:t>CCTV </a:t>
            </a:r>
            <a:r>
              <a:rPr lang="ko-KR" altLang="en-US" b="1" dirty="0"/>
              <a:t>및 비전 검사 결과 실시간 확인 가능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25AA0-5DCE-E734-B702-BF309935B59A}"/>
              </a:ext>
            </a:extLst>
          </p:cNvPr>
          <p:cNvSpPr txBox="1"/>
          <p:nvPr/>
        </p:nvSpPr>
        <p:spPr>
          <a:xfrm>
            <a:off x="5955305" y="2645841"/>
            <a:ext cx="464119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600" dirty="0"/>
              <a:t>어플리케이션에서 </a:t>
            </a:r>
            <a:r>
              <a:rPr lang="en-US" altLang="ko-KR" sz="1600" dirty="0"/>
              <a:t>CCTV </a:t>
            </a:r>
            <a:r>
              <a:rPr lang="ko-KR" altLang="en-US" sz="1600" dirty="0"/>
              <a:t>실시간 영상 확인 가능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ko-KR" altLang="en-US" sz="1600" dirty="0"/>
              <a:t>비전카메라와 연동하여</a:t>
            </a:r>
            <a:br>
              <a:rPr lang="ko-KR" altLang="en-US" sz="1600" dirty="0"/>
            </a:br>
            <a:r>
              <a:rPr lang="ko-KR" altLang="en-US" sz="1600" dirty="0"/>
              <a:t>감지된 불량 이미지 목록 및 현재 공정 상태를 앱에서 실시간 표시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ko-KR" altLang="en-US" sz="1600" dirty="0"/>
              <a:t>불량 개수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확인</a:t>
            </a:r>
            <a:r>
              <a:rPr lang="en-US" altLang="ko-KR" sz="1600" dirty="0"/>
              <a:t>, </a:t>
            </a:r>
            <a:r>
              <a:rPr lang="ko-KR" altLang="en-US" sz="1600" dirty="0"/>
              <a:t>양</a:t>
            </a:r>
            <a:r>
              <a:rPr lang="en-US" altLang="ko-KR" sz="1600" dirty="0"/>
              <a:t>/</a:t>
            </a:r>
            <a:r>
              <a:rPr lang="ko-KR" altLang="en-US" sz="1600" dirty="0"/>
              <a:t>불 판정 상태를</a:t>
            </a:r>
            <a:br>
              <a:rPr lang="ko-KR" altLang="en-US" sz="1600" dirty="0"/>
            </a:br>
            <a:r>
              <a:rPr lang="ko-KR" altLang="en-US" sz="1600" dirty="0"/>
              <a:t>한 화면에서 손쉽게 확인 가능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현장 모니터링과 불량 추적 기능을</a:t>
            </a:r>
            <a:br>
              <a:rPr lang="ko-KR" altLang="en-US" sz="1600" dirty="0"/>
            </a:br>
            <a:r>
              <a:rPr lang="ko-KR" altLang="en-US" sz="1600" dirty="0"/>
              <a:t>모바일에서 간편하게 구현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202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D6ADE-9C1E-2927-3E31-42A2DEE2A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8CA74B27-A789-BC9B-6E6A-13720664B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4" y="-719351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A490118F-37BE-B8C6-36F3-6BCAAE4B32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B7CF0415-950D-B2DC-EAFD-6881B24B06D2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31D7A54-5A4D-D145-C4C0-41EEEC83E11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0D5CF5-3C5D-BE83-72D2-0ACDC6BCEF7E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CA9F38-0A85-EC20-D23D-D8826D57C8C2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39E251-46A1-70A7-DF30-843442BDD008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6111EAD4-70E0-465F-508F-56A7E4E69A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BCAD97-84AE-AB57-6D6A-47A6A08BEBF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AC7ABC-8410-37A2-1935-88D963576BAE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-QR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코드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16B964A0-2608-D0AD-B902-B5B889B28C1A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2CC447-BC59-E31A-97D4-982C306019AD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F9F76-73C8-5892-74E5-EB2301828623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907DC00B-5B90-D57C-7A57-67A7D47191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26E1B0-0E8C-2DC1-6443-AB2FE91748D9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6121A34B-2C28-BAE5-39C5-885810209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484D0B4B-BC38-CCED-3887-1623D214B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C441EB5-F7D7-9D78-18C5-7B6F479373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7225" y="2033639"/>
            <a:ext cx="1860681" cy="33152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18C4E3-F77C-C05A-C1AC-776FA95F449D}"/>
              </a:ext>
            </a:extLst>
          </p:cNvPr>
          <p:cNvSpPr/>
          <p:nvPr/>
        </p:nvSpPr>
        <p:spPr>
          <a:xfrm>
            <a:off x="10541134" y="4951479"/>
            <a:ext cx="307393" cy="3137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F7089E-5DC1-384E-3AE1-439701FCE3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865" y="2080818"/>
            <a:ext cx="5420967" cy="40118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415F26-CA98-1AED-A623-39A663F49FA7}"/>
              </a:ext>
            </a:extLst>
          </p:cNvPr>
          <p:cNvSpPr txBox="1"/>
          <p:nvPr/>
        </p:nvSpPr>
        <p:spPr>
          <a:xfrm>
            <a:off x="6286170" y="5572409"/>
            <a:ext cx="4824536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</a:rPr>
              <a:t>QR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</a:rPr>
              <a:t>코드 버튼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한양신명조"/>
              </a:rPr>
              <a:t>실행시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</a:rPr>
              <a:t> 카메라로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</a:rPr>
              <a:t>QR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</a:rPr>
              <a:t>인식가능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9886B1-B8C3-62C3-CE0A-D0B6FD4C58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7884" y="2054590"/>
            <a:ext cx="3976682" cy="178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5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36DA6-8DBB-7CA2-C008-32009D537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FCAAE0C7-D96C-094E-17A8-7684B3E4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783159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C4886D12-17ED-FE59-9816-9C55B7ACA4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088B6ED2-556F-15FB-B10F-D41EF65EFE9F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4724BA-D1DF-DB8F-83D5-B4F3E56145C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CDC4D8-39B3-665D-AD13-2337479B3025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1E703B-38DD-AA8F-A1A5-BCE94BB72D78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872D87-F358-6977-8EF4-CC9F0EEE1734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CD2918B-2CAF-4DAD-F670-699D3C4752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3EA4E9-E4CA-94A2-0378-34912368B985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1782DA-9208-635A-6D06-52A94F6B2B4A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어플리케이션 연동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-MES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스크린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F5205D7E-F8AE-2F08-762C-BF11DF04C96F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6D6F52-3247-4A92-AD25-EA3E62AC1FF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A614B-3DFB-FE15-4CBB-79AFEB986EB5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8AB606F3-7B0A-B494-EEED-DEDC3BC9C6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0D69D99-0DEC-20BB-437E-0338CD2CE592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25C06016-F37B-2512-6D8E-1C7C6525B8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B773595D-9759-2662-9094-77A27A185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EE9F58-6565-1C92-C167-7C2A938D12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968" y="2117829"/>
            <a:ext cx="2415826" cy="43133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9E4050D-D2D5-CE52-606C-070DAEF84BEE}"/>
              </a:ext>
            </a:extLst>
          </p:cNvPr>
          <p:cNvSpPr txBox="1"/>
          <p:nvPr/>
        </p:nvSpPr>
        <p:spPr>
          <a:xfrm>
            <a:off x="6066999" y="2057051"/>
            <a:ext cx="5541295" cy="400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20000"/>
              </a:lnSpc>
              <a:spcAft>
                <a:spcPts val="400"/>
              </a:spcAft>
            </a:pPr>
            <a:r>
              <a:rPr lang="en-US" altLang="ko-KR" b="1" dirty="0"/>
              <a:t>Firebase </a:t>
            </a:r>
            <a:r>
              <a:rPr lang="ko-KR" altLang="en-US" b="1" dirty="0"/>
              <a:t>기반 </a:t>
            </a:r>
            <a:r>
              <a:rPr lang="en-US" altLang="ko-KR" b="1" dirty="0"/>
              <a:t>MES </a:t>
            </a:r>
            <a:r>
              <a:rPr lang="ko-KR" altLang="en-US" b="1" dirty="0"/>
              <a:t>시스템 구현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1F92E8-C262-04C2-42F7-9DC48EC6BEFA}"/>
              </a:ext>
            </a:extLst>
          </p:cNvPr>
          <p:cNvSpPr txBox="1"/>
          <p:nvPr/>
        </p:nvSpPr>
        <p:spPr>
          <a:xfrm>
            <a:off x="6067000" y="2652400"/>
            <a:ext cx="53137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/>
              <a:t>MES </a:t>
            </a:r>
            <a:r>
              <a:rPr lang="ko-KR" altLang="en-US" sz="1600" dirty="0"/>
              <a:t>시스템은 </a:t>
            </a:r>
            <a:r>
              <a:rPr lang="en-US" altLang="ko-KR" sz="1600" dirty="0"/>
              <a:t>Firebase </a:t>
            </a:r>
            <a:r>
              <a:rPr lang="ko-KR" altLang="en-US" sz="1600" dirty="0"/>
              <a:t>외부 데이터베이스와 연동되어</a:t>
            </a:r>
            <a:br>
              <a:rPr lang="ko-KR" altLang="en-US" sz="1600" dirty="0"/>
            </a:br>
            <a:r>
              <a:rPr lang="ko-KR" altLang="en-US" sz="1600" dirty="0"/>
              <a:t>앱에서 실시간으로 작업 시작 및 공정 현황을 확인할 수 있음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ko-KR" altLang="en-US" sz="1600" dirty="0"/>
              <a:t>사용자가 작업을 추가하면</a:t>
            </a:r>
            <a:br>
              <a:rPr lang="ko-KR" altLang="en-US" sz="1600" dirty="0"/>
            </a:br>
            <a:r>
              <a:rPr lang="ko-KR" altLang="en-US" sz="1600" dirty="0"/>
              <a:t>자동으로 공정 흐름에 따라 상태가 변경되며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현재 진행 중인 공정 단계와 완료 여부를</a:t>
            </a:r>
            <a:br>
              <a:rPr lang="ko-KR" altLang="en-US" sz="1600" dirty="0"/>
            </a:br>
            <a:r>
              <a:rPr lang="ko-KR" altLang="en-US" sz="1600" dirty="0"/>
              <a:t>실시간으로 앱에 반영함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공정별 상태는 </a:t>
            </a:r>
            <a:r>
              <a:rPr lang="en-US" altLang="ko-KR" sz="1600" dirty="0"/>
              <a:t>PLC</a:t>
            </a:r>
            <a:r>
              <a:rPr lang="ko-KR" altLang="en-US" sz="1600" dirty="0"/>
              <a:t>와 연동되어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실제 자동화 라인과 동일한 흐름으로 진행됨</a:t>
            </a:r>
            <a:r>
              <a:rPr lang="en-US" altLang="ko-KR" sz="1600" dirty="0"/>
              <a:t>.</a:t>
            </a:r>
          </a:p>
        </p:txBody>
      </p:sp>
      <p:pic>
        <p:nvPicPr>
          <p:cNvPr id="9" name="그림 8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4D1DBFC-60CE-E3C9-3D6F-FBF6B85BF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1" y="2117829"/>
            <a:ext cx="2410764" cy="431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7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659</Words>
  <Application>Microsoft Office PowerPoint</Application>
  <PresentationFormat>와이드스크린</PresentationFormat>
  <Paragraphs>89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굴림</vt:lpstr>
      <vt:lpstr>맑은 고딕</vt:lpstr>
      <vt:lpstr>세방고딕 Bold</vt:lpstr>
      <vt:lpstr>세방고딕 Regular</vt:lpstr>
      <vt:lpstr>한양신명조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기완 전</cp:lastModifiedBy>
  <cp:revision>26</cp:revision>
  <dcterms:created xsi:type="dcterms:W3CDTF">2023-12-20T03:00:25Z</dcterms:created>
  <dcterms:modified xsi:type="dcterms:W3CDTF">2025-04-22T00:34:41Z</dcterms:modified>
</cp:coreProperties>
</file>